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83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1681b8d92a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1681b8d92a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2e2ede952f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22e2ede952f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African-American Black: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Sig diffs (</a:t>
            </a:r>
            <a:r>
              <a:rPr lang="en" i="1">
                <a:solidFill>
                  <a:schemeClr val="dk1"/>
                </a:solidFill>
              </a:rPr>
              <a:t>p</a:t>
            </a:r>
            <a:r>
              <a:rPr lang="en">
                <a:solidFill>
                  <a:schemeClr val="dk1"/>
                </a:solidFill>
              </a:rPr>
              <a:t>’s &lt; 0.05) on 8 scales (all pos): STEM engagement, STEM enjoyment, STEM career knowledge, STEM career interest, STEM activities, critical thinking, perseverance, relationships with peers.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No sig diffs on 2 scales: STEM identity, relationships with adults.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American Indian, Native American, or Alaskan Native: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Sig diffs (</a:t>
            </a:r>
            <a:r>
              <a:rPr lang="en" i="1">
                <a:solidFill>
                  <a:schemeClr val="dk1"/>
                </a:solidFill>
              </a:rPr>
              <a:t>p</a:t>
            </a:r>
            <a:r>
              <a:rPr lang="en">
                <a:solidFill>
                  <a:schemeClr val="dk1"/>
                </a:solidFill>
              </a:rPr>
              <a:t>’s &lt; 0.05) on 6 scales (all pos): STEM engagement, STEM identity, STEM career knowledge, STEM activities, critical thinking, perseverance.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No sig diffs on 4 scales: STEM career interest, STEM enjoyment, relationships with adults, relationships with peers.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Asian, Asian-American: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No sig diffs on any of the 10 scales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Caucasian, White (non-Hispanic):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Sig diffs (</a:t>
            </a:r>
            <a:r>
              <a:rPr lang="en" i="1">
                <a:solidFill>
                  <a:schemeClr val="dk1"/>
                </a:solidFill>
              </a:rPr>
              <a:t>p</a:t>
            </a:r>
            <a:r>
              <a:rPr lang="en">
                <a:solidFill>
                  <a:schemeClr val="dk1"/>
                </a:solidFill>
              </a:rPr>
              <a:t>’s &lt; 0.001) on all 10 scales (all pos)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Latino or Hispanic: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Sig diffs (</a:t>
            </a:r>
            <a:r>
              <a:rPr lang="en" i="1">
                <a:solidFill>
                  <a:schemeClr val="dk1"/>
                </a:solidFill>
              </a:rPr>
              <a:t>p</a:t>
            </a:r>
            <a:r>
              <a:rPr lang="en">
                <a:solidFill>
                  <a:schemeClr val="dk1"/>
                </a:solidFill>
              </a:rPr>
              <a:t>’s &lt; 0.001) on all 10 scales (all pos)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Multiracial/multiethnic: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Sig diffs (</a:t>
            </a:r>
            <a:r>
              <a:rPr lang="en" i="1">
                <a:solidFill>
                  <a:schemeClr val="dk1"/>
                </a:solidFill>
              </a:rPr>
              <a:t>p</a:t>
            </a:r>
            <a:r>
              <a:rPr lang="en">
                <a:solidFill>
                  <a:schemeClr val="dk1"/>
                </a:solidFill>
              </a:rPr>
              <a:t>’s &lt; 0.001) on all 10 scales (all pos)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 Listed: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Sig diffs (</a:t>
            </a:r>
            <a:r>
              <a:rPr lang="en" i="1">
                <a:solidFill>
                  <a:schemeClr val="dk1"/>
                </a:solidFill>
              </a:rPr>
              <a:t>p</a:t>
            </a:r>
            <a:r>
              <a:rPr lang="en">
                <a:solidFill>
                  <a:schemeClr val="dk1"/>
                </a:solidFill>
              </a:rPr>
              <a:t>’s &lt; 0.05) on 9 scales (all pos): STEM engagement, STEM identity, STEM enjoyment, STEM career knowledge, STEM career interest, critical thinking, perseverance, relationships with adults, relationships with peers.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No sig diffs on 1 scale: STEM activities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Prefer not to answer: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Sig diffs (</a:t>
            </a:r>
            <a:r>
              <a:rPr lang="en" i="1">
                <a:solidFill>
                  <a:schemeClr val="dk1"/>
                </a:solidFill>
              </a:rPr>
              <a:t>p</a:t>
            </a:r>
            <a:r>
              <a:rPr lang="en">
                <a:solidFill>
                  <a:schemeClr val="dk1"/>
                </a:solidFill>
              </a:rPr>
              <a:t>’s &lt; 0.05) on 8 scales (all pos): STEM engagement, STEM identity, STEM enjoyment, STEM career knowledge, STEM career interest, critical thinking, perseverance, relationships with peers.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No sig diff on 2 scales: STEM activities, relationships with adults. 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2e2ede952f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2e2ede952f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2bd21c1b7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22bd21c1b7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2bd21c1b7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22bd21c1b7d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2bd21c1b7d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22bd21c1b7d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No sig diffs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2bd21c1b7d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22bd21c1b7d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1681b8d92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1681b8d92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1681b8d92a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1681b8d92a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1681b8d92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1681b8d92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1681b8d92a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1681b8d92a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Between Group</a:t>
            </a:r>
            <a:endParaRPr/>
          </a:p>
          <a:p>
            <a:pPr marL="457200" lvl="0" indent="-2984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All genders: sig differences on 7 scales</a:t>
            </a:r>
            <a:endParaRPr/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>
                <a:solidFill>
                  <a:schemeClr val="dk1"/>
                </a:solidFill>
              </a:rPr>
              <a:t>STEM engagement, STEM identity, STEM career interest, critical thinking, perseverance, relationships with adults, relationships with peers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Female/Male only: sig diffs on 5 scales</a:t>
            </a:r>
            <a:endParaRPr/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>
                <a:solidFill>
                  <a:schemeClr val="dk1"/>
                </a:solidFill>
              </a:rPr>
              <a:t>STEM engagement, critical thinking, perseverance, relationships with adults, relationships with peers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Within Group:</a:t>
            </a:r>
            <a:endParaRPr/>
          </a:p>
          <a:p>
            <a:pPr marL="457200" lvl="0" indent="-2984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Males (n = 618): Sig diffs (</a:t>
            </a:r>
            <a:r>
              <a:rPr lang="en" i="1">
                <a:solidFill>
                  <a:schemeClr val="dk1"/>
                </a:solidFill>
              </a:rPr>
              <a:t>p</a:t>
            </a:r>
            <a:r>
              <a:rPr lang="en">
                <a:solidFill>
                  <a:schemeClr val="dk1"/>
                </a:solidFill>
              </a:rPr>
              <a:t>’s &lt; 0.05) on all 10 scales (all pos)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Females (n = 577): Sig diffs (</a:t>
            </a:r>
            <a:r>
              <a:rPr lang="en" i="1">
                <a:solidFill>
                  <a:schemeClr val="dk1"/>
                </a:solidFill>
              </a:rPr>
              <a:t>p</a:t>
            </a:r>
            <a:r>
              <a:rPr lang="en">
                <a:solidFill>
                  <a:schemeClr val="dk1"/>
                </a:solidFill>
              </a:rPr>
              <a:t>’s &lt; 0.05) on all 10 scales (all pos)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Prefer not to answer (n = 122): No sig diffs on any scales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1681b8d92a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1681b8d92a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Between Group: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Sig diffs on 9 scales</a:t>
            </a:r>
            <a:endParaRPr>
              <a:solidFill>
                <a:schemeClr val="dk1"/>
              </a:solidFill>
            </a:endParaRPr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○"/>
            </a:pPr>
            <a:r>
              <a:rPr lang="en">
                <a:solidFill>
                  <a:schemeClr val="dk1"/>
                </a:solidFill>
              </a:rPr>
              <a:t>STEM engagement, STEM identity, STEM enjoyment, STEM career knowledge, STEM career interest, STEM activities, critical thinking, perseverance, relationships with adults.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Within Group: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4</a:t>
            </a:r>
            <a:r>
              <a:rPr lang="en" baseline="30000">
                <a:solidFill>
                  <a:schemeClr val="dk1"/>
                </a:solidFill>
              </a:rPr>
              <a:t>th</a:t>
            </a:r>
            <a:r>
              <a:rPr lang="en">
                <a:solidFill>
                  <a:schemeClr val="dk1"/>
                </a:solidFill>
              </a:rPr>
              <a:t>-5</a:t>
            </a:r>
            <a:r>
              <a:rPr lang="en" baseline="30000">
                <a:solidFill>
                  <a:schemeClr val="dk1"/>
                </a:solidFill>
              </a:rPr>
              <a:t>th</a:t>
            </a:r>
            <a:r>
              <a:rPr lang="en">
                <a:solidFill>
                  <a:schemeClr val="dk1"/>
                </a:solidFill>
              </a:rPr>
              <a:t> (n = 627): sig diffs (</a:t>
            </a:r>
            <a:r>
              <a:rPr lang="en" i="1">
                <a:solidFill>
                  <a:schemeClr val="dk1"/>
                </a:solidFill>
              </a:rPr>
              <a:t>p</a:t>
            </a:r>
            <a:r>
              <a:rPr lang="en">
                <a:solidFill>
                  <a:schemeClr val="dk1"/>
                </a:solidFill>
              </a:rPr>
              <a:t>’s &lt; 0.05) on all 6 scales (all pos)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6</a:t>
            </a:r>
            <a:r>
              <a:rPr lang="en" baseline="30000">
                <a:solidFill>
                  <a:schemeClr val="dk1"/>
                </a:solidFill>
              </a:rPr>
              <a:t>th</a:t>
            </a:r>
            <a:r>
              <a:rPr lang="en">
                <a:solidFill>
                  <a:schemeClr val="dk1"/>
                </a:solidFill>
              </a:rPr>
              <a:t>-8</a:t>
            </a:r>
            <a:r>
              <a:rPr lang="en" baseline="30000">
                <a:solidFill>
                  <a:schemeClr val="dk1"/>
                </a:solidFill>
              </a:rPr>
              <a:t>th</a:t>
            </a:r>
            <a:r>
              <a:rPr lang="en">
                <a:solidFill>
                  <a:schemeClr val="dk1"/>
                </a:solidFill>
              </a:rPr>
              <a:t> (n = 588): sig diffs (</a:t>
            </a:r>
            <a:r>
              <a:rPr lang="en" i="1">
                <a:solidFill>
                  <a:schemeClr val="dk1"/>
                </a:solidFill>
              </a:rPr>
              <a:t>p</a:t>
            </a:r>
            <a:r>
              <a:rPr lang="en">
                <a:solidFill>
                  <a:schemeClr val="dk1"/>
                </a:solidFill>
              </a:rPr>
              <a:t>’s &lt; 0.05) on all 10 scales (all pos)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9</a:t>
            </a:r>
            <a:r>
              <a:rPr lang="en" baseline="30000">
                <a:solidFill>
                  <a:schemeClr val="dk1"/>
                </a:solidFill>
              </a:rPr>
              <a:t>th</a:t>
            </a:r>
            <a:r>
              <a:rPr lang="en">
                <a:solidFill>
                  <a:schemeClr val="dk1"/>
                </a:solidFill>
              </a:rPr>
              <a:t>-12</a:t>
            </a:r>
            <a:r>
              <a:rPr lang="en" baseline="30000">
                <a:solidFill>
                  <a:schemeClr val="dk1"/>
                </a:solidFill>
              </a:rPr>
              <a:t>th </a:t>
            </a:r>
            <a:r>
              <a:rPr lang="en">
                <a:solidFill>
                  <a:schemeClr val="dk1"/>
                </a:solidFill>
              </a:rPr>
              <a:t>(n = 102): sig diffs (</a:t>
            </a:r>
            <a:r>
              <a:rPr lang="en" i="1">
                <a:solidFill>
                  <a:schemeClr val="dk1"/>
                </a:solidFill>
              </a:rPr>
              <a:t>p</a:t>
            </a:r>
            <a:r>
              <a:rPr lang="en">
                <a:solidFill>
                  <a:schemeClr val="dk1"/>
                </a:solidFill>
              </a:rPr>
              <a:t>’s &lt; 0.001) on 2 scales - STEM career knowledge &amp; critical thinking (pos)</a:t>
            </a:r>
            <a:endParaRPr>
              <a:solidFill>
                <a:schemeClr val="dk1"/>
              </a:solidFill>
            </a:endParaRPr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○"/>
            </a:pPr>
            <a:r>
              <a:rPr lang="en">
                <a:solidFill>
                  <a:schemeClr val="dk1"/>
                </a:solidFill>
              </a:rPr>
              <a:t>No sig diffs on STEM activities, STEM career interest, STEM engagement, STEM enjoyment, STEM identity, perseverance, relationships with adults, relationships with peers. 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2bd21c1b7d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2bd21c1b7d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Across scales, means higher for 6th graders than non-6th graders.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6th grade: sig diffs on all 10 scales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Other grades: sig diffs on 9 of 10 scales (not STEM activities)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2e2ede952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2e2ede952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2e2ede952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2e2ede952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 sz="28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Char char="●"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aramond"/>
              <a:buChar char="○"/>
              <a:defRPr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aramond"/>
              <a:buChar char="■"/>
              <a:defRPr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aramond"/>
              <a:buChar char="●"/>
              <a:defRPr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aramond"/>
              <a:buChar char="○"/>
              <a:defRPr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aramond"/>
              <a:buChar char="■"/>
              <a:defRPr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aramond"/>
              <a:buChar char="●"/>
              <a:defRPr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aramond"/>
              <a:buChar char="○"/>
              <a:defRPr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aramond"/>
              <a:buChar char="■"/>
              <a:defRPr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FL Regional STEM2 Hub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CIS-S Outcomes - Statistical Analysis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xfrm>
            <a:off x="195425" y="204475"/>
            <a:ext cx="8672400" cy="129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0"/>
              <a:t>Across race/ethnicity groups of 6th graders, students reported significant differences on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>
            <a:spLocks noGrp="1"/>
          </p:cNvSpPr>
          <p:nvPr>
            <p:ph type="title"/>
          </p:nvPr>
        </p:nvSpPr>
        <p:spPr>
          <a:xfrm>
            <a:off x="195425" y="204475"/>
            <a:ext cx="8672400" cy="92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0"/>
              <a:t>Across race/ethnicity groups, students reported significant differences on </a:t>
            </a:r>
            <a:r>
              <a:rPr lang="en" b="0">
                <a:solidFill>
                  <a:srgbClr val="2F2FBC"/>
                </a:solidFill>
              </a:rPr>
              <a:t>STEM identity </a:t>
            </a:r>
            <a:r>
              <a:rPr lang="en" b="0"/>
              <a:t>and</a:t>
            </a:r>
            <a:r>
              <a:rPr lang="en" b="0">
                <a:solidFill>
                  <a:srgbClr val="2F2FBC"/>
                </a:solidFill>
              </a:rPr>
              <a:t> Critical Thinking</a:t>
            </a:r>
            <a:r>
              <a:rPr lang="en" b="0"/>
              <a:t>.</a:t>
            </a:r>
            <a:endParaRPr/>
          </a:p>
        </p:txBody>
      </p:sp>
      <p:pic>
        <p:nvPicPr>
          <p:cNvPr id="114" name="Google Shape;11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48375" y="1236850"/>
            <a:ext cx="6647260" cy="37066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4"/>
          <p:cNvSpPr txBox="1">
            <a:spLocks noGrp="1"/>
          </p:cNvSpPr>
          <p:nvPr>
            <p:ph type="title"/>
          </p:nvPr>
        </p:nvSpPr>
        <p:spPr>
          <a:xfrm>
            <a:off x="195425" y="204475"/>
            <a:ext cx="8672400" cy="92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0"/>
              <a:t>Across race/ethnicity groups, students reported significant differences on…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5"/>
          <p:cNvSpPr txBox="1">
            <a:spLocks noGrp="1"/>
          </p:cNvSpPr>
          <p:nvPr>
            <p:ph type="title"/>
          </p:nvPr>
        </p:nvSpPr>
        <p:spPr>
          <a:xfrm>
            <a:off x="311700" y="22854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 b="0"/>
              <a:t>CIS-E Outcomes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6"/>
          <p:cNvSpPr txBox="1">
            <a:spLocks noGrp="1"/>
          </p:cNvSpPr>
          <p:nvPr>
            <p:ph type="title"/>
          </p:nvPr>
        </p:nvSpPr>
        <p:spPr>
          <a:xfrm>
            <a:off x="195425" y="204475"/>
            <a:ext cx="8672400" cy="92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0">
                <a:highlight>
                  <a:srgbClr val="FFFFFF"/>
                </a:highlight>
              </a:rPr>
              <a:t>Educator Attitudes Toward Leading STEM Over Time</a:t>
            </a:r>
            <a:endParaRPr sz="2500"/>
          </a:p>
        </p:txBody>
      </p:sp>
      <p:sp>
        <p:nvSpPr>
          <p:cNvPr id="130" name="Google Shape;130;p26"/>
          <p:cNvSpPr txBox="1">
            <a:spLocks noGrp="1"/>
          </p:cNvSpPr>
          <p:nvPr>
            <p:ph type="title"/>
          </p:nvPr>
        </p:nvSpPr>
        <p:spPr>
          <a:xfrm>
            <a:off x="2692875" y="4362300"/>
            <a:ext cx="4675800" cy="63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0">
                <a:solidFill>
                  <a:srgbClr val="999999"/>
                </a:solidFill>
                <a:highlight>
                  <a:srgbClr val="FFFFFF"/>
                </a:highlight>
              </a:rPr>
              <a:t>Difference between “One Year Ago” and “Today”</a:t>
            </a:r>
            <a:endParaRPr sz="1500">
              <a:solidFill>
                <a:srgbClr val="999999"/>
              </a:solidFill>
            </a:endParaRPr>
          </a:p>
        </p:txBody>
      </p:sp>
      <p:pic>
        <p:nvPicPr>
          <p:cNvPr id="131" name="Google Shape;131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4000" y="1202050"/>
            <a:ext cx="7671115" cy="2925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7"/>
          <p:cNvSpPr txBox="1">
            <a:spLocks noGrp="1"/>
          </p:cNvSpPr>
          <p:nvPr>
            <p:ph type="title"/>
          </p:nvPr>
        </p:nvSpPr>
        <p:spPr>
          <a:xfrm>
            <a:off x="195425" y="204475"/>
            <a:ext cx="8672400" cy="92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0">
                <a:highlight>
                  <a:srgbClr val="FFFFFF"/>
                </a:highlight>
              </a:rPr>
              <a:t>Educator Attitudes Toward Leading STEM Over Time by Professional Development Received</a:t>
            </a:r>
            <a:endParaRPr sz="2500"/>
          </a:p>
        </p:txBody>
      </p:sp>
      <p:sp>
        <p:nvSpPr>
          <p:cNvPr id="137" name="Google Shape;137;p27"/>
          <p:cNvSpPr txBox="1">
            <a:spLocks noGrp="1"/>
          </p:cNvSpPr>
          <p:nvPr>
            <p:ph type="title"/>
          </p:nvPr>
        </p:nvSpPr>
        <p:spPr>
          <a:xfrm>
            <a:off x="1932525" y="4209900"/>
            <a:ext cx="4675800" cy="63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0">
                <a:solidFill>
                  <a:srgbClr val="999999"/>
                </a:solidFill>
                <a:highlight>
                  <a:srgbClr val="FFFFFF"/>
                </a:highlight>
              </a:rPr>
              <a:t>Difference between “One Year Ago” and “Today”</a:t>
            </a:r>
            <a:endParaRPr sz="1500">
              <a:solidFill>
                <a:srgbClr val="999999"/>
              </a:solidFill>
            </a:endParaRPr>
          </a:p>
        </p:txBody>
      </p:sp>
      <p:pic>
        <p:nvPicPr>
          <p:cNvPr id="138" name="Google Shape;138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3188" y="1284475"/>
            <a:ext cx="7677613" cy="2925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8"/>
          <p:cNvSpPr txBox="1">
            <a:spLocks noGrp="1"/>
          </p:cNvSpPr>
          <p:nvPr>
            <p:ph type="title"/>
          </p:nvPr>
        </p:nvSpPr>
        <p:spPr>
          <a:xfrm>
            <a:off x="195425" y="204475"/>
            <a:ext cx="8672400" cy="92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0">
                <a:highlight>
                  <a:srgbClr val="FFFFFF"/>
                </a:highlight>
              </a:rPr>
              <a:t>Educator Perceptions of Change in Students</a:t>
            </a:r>
            <a:endParaRPr sz="2500"/>
          </a:p>
        </p:txBody>
      </p:sp>
      <p:sp>
        <p:nvSpPr>
          <p:cNvPr id="144" name="Google Shape;144;p28"/>
          <p:cNvSpPr txBox="1">
            <a:spLocks noGrp="1"/>
          </p:cNvSpPr>
          <p:nvPr>
            <p:ph type="title"/>
          </p:nvPr>
        </p:nvSpPr>
        <p:spPr>
          <a:xfrm>
            <a:off x="2692875" y="4505100"/>
            <a:ext cx="4675800" cy="63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0">
                <a:solidFill>
                  <a:srgbClr val="999999"/>
                </a:solidFill>
                <a:highlight>
                  <a:srgbClr val="FFFFFF"/>
                </a:highlight>
              </a:rPr>
              <a:t>Difference between “One Year Ago” and “Today”</a:t>
            </a:r>
            <a:endParaRPr sz="1500">
              <a:solidFill>
                <a:srgbClr val="999999"/>
              </a:solidFill>
            </a:endParaRPr>
          </a:p>
        </p:txBody>
      </p:sp>
      <p:pic>
        <p:nvPicPr>
          <p:cNvPr id="145" name="Google Shape;145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53225" y="941901"/>
            <a:ext cx="5621651" cy="342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December 2022 - February 2023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1317 Students in Grades 4 - 12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11 Putnam County Schools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Tool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Retrospective Pretest-Posttest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Grades 4-5: CIS-S Option 2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Grades 6-12: CIS-S Option 4 (Full Suite)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134425" y="217850"/>
            <a:ext cx="9009600" cy="88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0"/>
              <a:t>Overall, students reported significant positive change on </a:t>
            </a:r>
            <a:r>
              <a:rPr lang="en" b="0">
                <a:solidFill>
                  <a:srgbClr val="2F2FBC"/>
                </a:solidFill>
              </a:rPr>
              <a:t>all 10 scales </a:t>
            </a:r>
            <a:r>
              <a:rPr lang="en" b="0"/>
              <a:t>(</a:t>
            </a:r>
            <a:r>
              <a:rPr lang="en" b="0" i="1"/>
              <a:t>p</a:t>
            </a:r>
            <a:r>
              <a:rPr lang="en" b="0"/>
              <a:t>’s &lt; 0.05).</a:t>
            </a:r>
            <a:endParaRPr b="0"/>
          </a:p>
        </p:txBody>
      </p:sp>
      <p:pic>
        <p:nvPicPr>
          <p:cNvPr id="67" name="Google Shape;6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7375" y="1255250"/>
            <a:ext cx="8029249" cy="3735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134425" y="217850"/>
            <a:ext cx="9009600" cy="88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0"/>
              <a:t>Overall, students reported significant positive change on </a:t>
            </a:r>
            <a:r>
              <a:rPr lang="en" b="0">
                <a:solidFill>
                  <a:srgbClr val="2F2FBC"/>
                </a:solidFill>
              </a:rPr>
              <a:t>all 10 scales </a:t>
            </a:r>
            <a:r>
              <a:rPr lang="en" b="0"/>
              <a:t>(</a:t>
            </a:r>
            <a:r>
              <a:rPr lang="en" b="0" i="1"/>
              <a:t>p</a:t>
            </a:r>
            <a:r>
              <a:rPr lang="en" b="0"/>
              <a:t>’s &lt; 0.05).</a:t>
            </a:r>
            <a:endParaRPr b="0"/>
          </a:p>
        </p:txBody>
      </p:sp>
      <p:pic>
        <p:nvPicPr>
          <p:cNvPr id="73" name="Google Shape;7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8120" y="1255250"/>
            <a:ext cx="7174106" cy="3735849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6"/>
          <p:cNvSpPr txBox="1"/>
          <p:nvPr/>
        </p:nvSpPr>
        <p:spPr>
          <a:xfrm>
            <a:off x="532450" y="2028300"/>
            <a:ext cx="11340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Garamond"/>
                <a:ea typeface="Garamond"/>
                <a:cs typeface="Garamond"/>
                <a:sym typeface="Garamond"/>
              </a:rPr>
              <a:t>All Grades</a:t>
            </a:r>
            <a:endParaRPr>
              <a:latin typeface="Garamond"/>
              <a:ea typeface="Garamond"/>
              <a:cs typeface="Garamond"/>
              <a:sym typeface="Garamo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Garamond"/>
                <a:ea typeface="Garamond"/>
                <a:cs typeface="Garamond"/>
                <a:sym typeface="Garamond"/>
              </a:rPr>
              <a:t>(n = 1317)</a:t>
            </a:r>
            <a:endParaRPr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75" name="Google Shape;75;p16"/>
          <p:cNvSpPr txBox="1"/>
          <p:nvPr/>
        </p:nvSpPr>
        <p:spPr>
          <a:xfrm>
            <a:off x="532450" y="3565425"/>
            <a:ext cx="11340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Garamond"/>
                <a:ea typeface="Garamond"/>
                <a:cs typeface="Garamond"/>
                <a:sym typeface="Garamond"/>
              </a:rPr>
              <a:t>Grades 6+</a:t>
            </a:r>
            <a:endParaRPr>
              <a:latin typeface="Garamond"/>
              <a:ea typeface="Garamond"/>
              <a:cs typeface="Garamond"/>
              <a:sym typeface="Garamo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Garamond"/>
                <a:ea typeface="Garamond"/>
                <a:cs typeface="Garamond"/>
                <a:sym typeface="Garamond"/>
              </a:rPr>
              <a:t>(n = 690)</a:t>
            </a:r>
            <a:endParaRPr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311725" y="282300"/>
            <a:ext cx="8520600" cy="79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0"/>
              <a:t>Across gender, students reported significant differences on</a:t>
            </a:r>
            <a:r>
              <a:rPr lang="en" b="0">
                <a:solidFill>
                  <a:srgbClr val="2F2FBC"/>
                </a:solidFill>
              </a:rPr>
              <a:t> 7 scales </a:t>
            </a:r>
            <a:r>
              <a:rPr lang="en" b="0"/>
              <a:t>(</a:t>
            </a:r>
            <a:r>
              <a:rPr lang="en" b="0" i="1"/>
              <a:t>p</a:t>
            </a:r>
            <a:r>
              <a:rPr lang="en" b="0"/>
              <a:t>’s &lt; 0.05).</a:t>
            </a:r>
            <a:endParaRPr b="0"/>
          </a:p>
        </p:txBody>
      </p:sp>
      <p:pic>
        <p:nvPicPr>
          <p:cNvPr id="81" name="Google Shape;8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74575" y="1199325"/>
            <a:ext cx="6194899" cy="3760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311700" y="97675"/>
            <a:ext cx="8520600" cy="8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0"/>
              <a:t>Across grade levels, students reported significant differences on</a:t>
            </a:r>
            <a:r>
              <a:rPr lang="en" b="0">
                <a:solidFill>
                  <a:srgbClr val="2F2FBC"/>
                </a:solidFill>
              </a:rPr>
              <a:t> 9 scales </a:t>
            </a:r>
            <a:r>
              <a:rPr lang="en" b="0"/>
              <a:t>(</a:t>
            </a:r>
            <a:r>
              <a:rPr lang="en" b="0" i="1"/>
              <a:t>p</a:t>
            </a:r>
            <a:r>
              <a:rPr lang="en" b="0"/>
              <a:t>’s &lt; 0.05).</a:t>
            </a:r>
            <a:endParaRPr b="0"/>
          </a:p>
        </p:txBody>
      </p:sp>
      <p:pic>
        <p:nvPicPr>
          <p:cNvPr id="87" name="Google Shape;8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69075" y="1084325"/>
            <a:ext cx="6005861" cy="388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>
            <a:spLocks noGrp="1"/>
          </p:cNvSpPr>
          <p:nvPr>
            <p:ph type="title"/>
          </p:nvPr>
        </p:nvSpPr>
        <p:spPr>
          <a:xfrm>
            <a:off x="195425" y="204475"/>
            <a:ext cx="8672400" cy="92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0"/>
              <a:t>Between students in 6th grade and other grades, students reported significant differences on </a:t>
            </a:r>
            <a:r>
              <a:rPr lang="en" b="0">
                <a:solidFill>
                  <a:srgbClr val="2F2FBC"/>
                </a:solidFill>
              </a:rPr>
              <a:t>all 10 scales </a:t>
            </a:r>
            <a:r>
              <a:rPr lang="en" b="0"/>
              <a:t>(</a:t>
            </a:r>
            <a:r>
              <a:rPr lang="en" b="0" i="1"/>
              <a:t>p</a:t>
            </a:r>
            <a:r>
              <a:rPr lang="en" b="0"/>
              <a:t>’s &lt; 0.05).</a:t>
            </a:r>
            <a:endParaRPr/>
          </a:p>
        </p:txBody>
      </p:sp>
      <p:pic>
        <p:nvPicPr>
          <p:cNvPr id="93" name="Google Shape;9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4200" y="1300950"/>
            <a:ext cx="7675602" cy="37066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>
            <a:spLocks noGrp="1"/>
          </p:cNvSpPr>
          <p:nvPr>
            <p:ph type="title"/>
          </p:nvPr>
        </p:nvSpPr>
        <p:spPr>
          <a:xfrm>
            <a:off x="195425" y="204475"/>
            <a:ext cx="8672400" cy="124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0"/>
              <a:t>Between female students in 6th grade and 4th-5th grade, students reported…(</a:t>
            </a:r>
            <a:r>
              <a:rPr lang="en" b="0" i="1"/>
              <a:t>p</a:t>
            </a:r>
            <a:r>
              <a:rPr lang="en" b="0"/>
              <a:t>’s &lt; 0.05).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>
            <a:spLocks noGrp="1"/>
          </p:cNvSpPr>
          <p:nvPr>
            <p:ph type="title"/>
          </p:nvPr>
        </p:nvSpPr>
        <p:spPr>
          <a:xfrm>
            <a:off x="195425" y="204475"/>
            <a:ext cx="8672400" cy="124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0"/>
              <a:t>Between male students in 6th grade and 4th-5th grade, students reported…(</a:t>
            </a:r>
            <a:r>
              <a:rPr lang="en" b="0" i="1"/>
              <a:t>p</a:t>
            </a:r>
            <a:r>
              <a:rPr lang="en" b="0"/>
              <a:t>’s &lt; 0.05).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883</Words>
  <Application>Microsoft Office PowerPoint</Application>
  <PresentationFormat>On-screen Show (16:9)</PresentationFormat>
  <Paragraphs>73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Garamond</vt:lpstr>
      <vt:lpstr>Helvetica Neue</vt:lpstr>
      <vt:lpstr>Simple Light</vt:lpstr>
      <vt:lpstr>FL Regional STEM2 Hub</vt:lpstr>
      <vt:lpstr>Sample</vt:lpstr>
      <vt:lpstr>Overall, students reported significant positive change on all 10 scales (p’s &lt; 0.05).</vt:lpstr>
      <vt:lpstr>Overall, students reported significant positive change on all 10 scales (p’s &lt; 0.05).</vt:lpstr>
      <vt:lpstr>Across gender, students reported significant differences on 7 scales (p’s &lt; 0.05).</vt:lpstr>
      <vt:lpstr>Across grade levels, students reported significant differences on 9 scales (p’s &lt; 0.05).</vt:lpstr>
      <vt:lpstr>Between students in 6th grade and other grades, students reported significant differences on all 10 scales (p’s &lt; 0.05).</vt:lpstr>
      <vt:lpstr>Between female students in 6th grade and 4th-5th grade, students reported…(p’s &lt; 0.05).</vt:lpstr>
      <vt:lpstr>Between male students in 6th grade and 4th-5th grade, students reported…(p’s &lt; 0.05).</vt:lpstr>
      <vt:lpstr>Across race/ethnicity groups of 6th graders, students reported significant differences on</vt:lpstr>
      <vt:lpstr>Across race/ethnicity groups, students reported significant differences on STEM identity and Critical Thinking.</vt:lpstr>
      <vt:lpstr>Across race/ethnicity groups, students reported significant differences on…</vt:lpstr>
      <vt:lpstr>CIS-E Outcomes</vt:lpstr>
      <vt:lpstr>Educator Attitudes Toward Leading STEM Over Time</vt:lpstr>
      <vt:lpstr>Educator Attitudes Toward Leading STEM Over Time by Professional Development Received</vt:lpstr>
      <vt:lpstr>Educator Perceptions of Change in Students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 Regional STEM2 Hub</dc:title>
  <dc:creator>Louie Barboza</dc:creator>
  <cp:lastModifiedBy>Louie Barboza</cp:lastModifiedBy>
  <cp:revision>1</cp:revision>
  <dcterms:modified xsi:type="dcterms:W3CDTF">2023-06-05T16:13:04Z</dcterms:modified>
</cp:coreProperties>
</file>